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362" r:id="rId4"/>
    <p:sldId id="263" r:id="rId5"/>
    <p:sldId id="264" r:id="rId6"/>
    <p:sldId id="302" r:id="rId7"/>
    <p:sldId id="324" r:id="rId8"/>
    <p:sldId id="374" r:id="rId9"/>
    <p:sldId id="316" r:id="rId10"/>
    <p:sldId id="305" r:id="rId11"/>
    <p:sldId id="317" r:id="rId12"/>
    <p:sldId id="303" r:id="rId13"/>
    <p:sldId id="363" r:id="rId14"/>
    <p:sldId id="366" r:id="rId15"/>
    <p:sldId id="370" r:id="rId16"/>
    <p:sldId id="325" r:id="rId17"/>
    <p:sldId id="320" r:id="rId18"/>
    <p:sldId id="368" r:id="rId19"/>
    <p:sldId id="372" r:id="rId20"/>
    <p:sldId id="365" r:id="rId21"/>
    <p:sldId id="326" r:id="rId22"/>
    <p:sldId id="367" r:id="rId23"/>
    <p:sldId id="369" r:id="rId24"/>
    <p:sldId id="360" r:id="rId25"/>
    <p:sldId id="327" r:id="rId26"/>
    <p:sldId id="371" r:id="rId27"/>
    <p:sldId id="271" r:id="rId28"/>
    <p:sldId id="267" r:id="rId29"/>
    <p:sldId id="275" r:id="rId30"/>
    <p:sldId id="266" r:id="rId31"/>
    <p:sldId id="268" r:id="rId32"/>
    <p:sldId id="364" r:id="rId33"/>
    <p:sldId id="284" r:id="rId34"/>
    <p:sldId id="274" r:id="rId35"/>
    <p:sldId id="276" r:id="rId36"/>
    <p:sldId id="300" r:id="rId37"/>
    <p:sldId id="265" r:id="rId38"/>
    <p:sldId id="28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94762"/>
  </p:normalViewPr>
  <p:slideViewPr>
    <p:cSldViewPr snapToGrid="0">
      <p:cViewPr varScale="1">
        <p:scale>
          <a:sx n="153" d="100"/>
          <a:sy n="153" d="100"/>
        </p:scale>
        <p:origin x="-104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E7DC8-B6B8-D141-B113-67DF7AB563C2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5B903-3046-544B-81DB-A8D15FE2C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0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25B903-3046-544B-81DB-A8D15FE2C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6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7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79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5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8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7FD8DBD-A3D7-BB4F-807A-802F5464F941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CF95DA1-E891-FB4E-8E02-FCF1E696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1" Type="http://schemas.openxmlformats.org/officeDocument/2006/relationships/video" Target="NULL" TargetMode="External"/><Relationship Id="rId2" Type="http://schemas.microsoft.com/office/2007/relationships/media" Target="https://www.youtube.com/embed/woqqRtDQJbo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8604A5-3315-2C16-AB63-4AFC5DA9EBC6}"/>
              </a:ext>
            </a:extLst>
          </p:cNvPr>
          <p:cNvSpPr/>
          <p:nvPr/>
        </p:nvSpPr>
        <p:spPr>
          <a:xfrm>
            <a:off x="2669951" y="1720840"/>
            <a:ext cx="685209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</a:rPr>
              <a:t>LIVING  WITH  A  </a:t>
            </a:r>
          </a:p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</a:rPr>
              <a:t>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CA6D5-9422-7AE1-CD32-61D91A2D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6" y="95833"/>
            <a:ext cx="2590070" cy="2590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6F31CD-3BFB-ED15-247F-6EC4BDA08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721" y="2881423"/>
            <a:ext cx="4089860" cy="3380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0BEEE5-FC90-6C6A-09F6-5B9C28EC5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46" y="139697"/>
            <a:ext cx="1996268" cy="1682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507370-7AC9-6D36-7BE6-62875BA35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627" y="-91558"/>
            <a:ext cx="2964851" cy="2964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9A121-30C7-553F-412F-C07A120DE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554" y="3027026"/>
            <a:ext cx="2102392" cy="2785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4D66AE-A07D-D81E-2C56-FC97C3372B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83" y="3411614"/>
            <a:ext cx="2590070" cy="19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30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3EEBEB-A486-D0E9-003C-3194DE61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" y="0"/>
            <a:ext cx="12184656" cy="6092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3547E4-78D0-57C6-0682-8816C75CD045}"/>
              </a:ext>
            </a:extLst>
          </p:cNvPr>
          <p:cNvSpPr/>
          <p:nvPr/>
        </p:nvSpPr>
        <p:spPr>
          <a:xfrm>
            <a:off x="393445" y="5973039"/>
            <a:ext cx="1140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Eclipse Sun-Moon-Earth alignment</a:t>
            </a:r>
          </a:p>
        </p:txBody>
      </p:sp>
    </p:spTree>
    <p:extLst>
      <p:ext uri="{BB962C8B-B14F-4D97-AF65-F5344CB8AC3E}">
        <p14:creationId xmlns:p14="http://schemas.microsoft.com/office/powerpoint/2010/main" val="345988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4C1808-D82D-1EC6-AEC3-DF6B38D1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6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clipse Aug 1999 animation">
            <a:extLst>
              <a:ext uri="{FF2B5EF4-FFF2-40B4-BE49-F238E27FC236}">
                <a16:creationId xmlns:a16="http://schemas.microsoft.com/office/drawing/2014/main" xmlns="" id="{FD859CF2-7425-6AA4-D554-C9DF7AA3D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93" y="-1"/>
            <a:ext cx="11254154" cy="717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592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olar Eclipse Animation">
            <a:hlinkClick r:id="" action="ppaction://media"/>
            <a:extLst>
              <a:ext uri="{FF2B5EF4-FFF2-40B4-BE49-F238E27FC236}">
                <a16:creationId xmlns:a16="http://schemas.microsoft.com/office/drawing/2014/main" xmlns="" id="{2753B116-7F34-217E-D274-657009F96E54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0927" y="-293249"/>
            <a:ext cx="12863437" cy="72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F246D6-72C6-4139-BFCE-F661B4A8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78566" cy="6865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5A4420-74FF-EFC5-D4FC-B6A0DD136C2C}"/>
              </a:ext>
            </a:extLst>
          </p:cNvPr>
          <p:cNvSpPr/>
          <p:nvPr/>
        </p:nvSpPr>
        <p:spPr>
          <a:xfrm>
            <a:off x="7347858" y="1305341"/>
            <a:ext cx="44196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1"/>
                </a:solidFill>
                <a:effectLst/>
              </a:rPr>
              <a:t>The surface of the moon has Mountains and Valleys</a:t>
            </a:r>
          </a:p>
        </p:txBody>
      </p:sp>
    </p:spTree>
    <p:extLst>
      <p:ext uri="{BB962C8B-B14F-4D97-AF65-F5344CB8AC3E}">
        <p14:creationId xmlns:p14="http://schemas.microsoft.com/office/powerpoint/2010/main" val="3291077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340161-206A-27E3-AD1D-B22A41304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803" y="0"/>
            <a:ext cx="8460656" cy="3055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B53781-16D1-E082-47B6-7782A175B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737" y="3055237"/>
            <a:ext cx="4754525" cy="36240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697E40-07DD-7BDF-C9BC-62C302C26E70}"/>
              </a:ext>
            </a:extLst>
          </p:cNvPr>
          <p:cNvSpPr/>
          <p:nvPr/>
        </p:nvSpPr>
        <p:spPr>
          <a:xfrm>
            <a:off x="8421885" y="4211344"/>
            <a:ext cx="36566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Surface of the Moon</a:t>
            </a:r>
          </a:p>
        </p:txBody>
      </p:sp>
    </p:spTree>
    <p:extLst>
      <p:ext uri="{BB962C8B-B14F-4D97-AF65-F5344CB8AC3E}">
        <p14:creationId xmlns:p14="http://schemas.microsoft.com/office/powerpoint/2010/main" val="41593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2668BE-910F-99E2-4EC9-27D49492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" y="205154"/>
            <a:ext cx="6128984" cy="6447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F31E1F-5091-3785-979B-56B9AE3D0A1E}"/>
              </a:ext>
            </a:extLst>
          </p:cNvPr>
          <p:cNvSpPr txBox="1"/>
          <p:nvPr/>
        </p:nvSpPr>
        <p:spPr>
          <a:xfrm>
            <a:off x="5879124" y="0"/>
            <a:ext cx="6096000" cy="680186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SAFELY  VIEWING  THE </a:t>
            </a:r>
            <a:endParaRPr lang="en-US" sz="5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ECLIPSES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SPECIAL SOLAR GLASSES</a:t>
            </a:r>
          </a:p>
          <a:p>
            <a:pPr algn="ctr"/>
            <a:endParaRPr lang="en-US" sz="4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Filtered telescopes only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577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60AB41E-198E-D929-C144-6224E6A670D6}"/>
              </a:ext>
            </a:extLst>
          </p:cNvPr>
          <p:cNvGrpSpPr/>
          <p:nvPr/>
        </p:nvGrpSpPr>
        <p:grpSpPr>
          <a:xfrm>
            <a:off x="144517" y="0"/>
            <a:ext cx="12000339" cy="6521739"/>
            <a:chOff x="144517" y="0"/>
            <a:chExt cx="12000339" cy="6521739"/>
          </a:xfrm>
        </p:grpSpPr>
        <p:sp>
          <p:nvSpPr>
            <p:cNvPr id="8" name="Explosion 1 7">
              <a:extLst>
                <a:ext uri="{FF2B5EF4-FFF2-40B4-BE49-F238E27FC236}">
                  <a16:creationId xmlns:a16="http://schemas.microsoft.com/office/drawing/2014/main" xmlns="" id="{C768AE0D-9D29-375E-A4C6-7FB31F236A53}"/>
                </a:ext>
              </a:extLst>
            </p:cNvPr>
            <p:cNvSpPr/>
            <p:nvPr/>
          </p:nvSpPr>
          <p:spPr>
            <a:xfrm>
              <a:off x="8589505" y="0"/>
              <a:ext cx="3555351" cy="3192920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 1 10">
              <a:extLst>
                <a:ext uri="{FF2B5EF4-FFF2-40B4-BE49-F238E27FC236}">
                  <a16:creationId xmlns:a16="http://schemas.microsoft.com/office/drawing/2014/main" xmlns="" id="{6DDB024C-DF51-5CC3-54A2-9106ED784214}"/>
                </a:ext>
              </a:extLst>
            </p:cNvPr>
            <p:cNvSpPr/>
            <p:nvPr/>
          </p:nvSpPr>
          <p:spPr>
            <a:xfrm>
              <a:off x="8837163" y="2853998"/>
              <a:ext cx="3060037" cy="3667741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Explosion 1 3">
              <a:extLst>
                <a:ext uri="{FF2B5EF4-FFF2-40B4-BE49-F238E27FC236}">
                  <a16:creationId xmlns:a16="http://schemas.microsoft.com/office/drawing/2014/main" xmlns="" id="{CF91BC04-0BFB-D97D-DE2C-FE997064E3E6}"/>
                </a:ext>
              </a:extLst>
            </p:cNvPr>
            <p:cNvSpPr/>
            <p:nvPr/>
          </p:nvSpPr>
          <p:spPr>
            <a:xfrm>
              <a:off x="144517" y="3664576"/>
              <a:ext cx="2795751" cy="2857163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Explosion 1 2">
              <a:extLst>
                <a:ext uri="{FF2B5EF4-FFF2-40B4-BE49-F238E27FC236}">
                  <a16:creationId xmlns:a16="http://schemas.microsoft.com/office/drawing/2014/main" xmlns="" id="{36921C56-8C3B-AD6D-8CCD-FFA1FC01C93C}"/>
                </a:ext>
              </a:extLst>
            </p:cNvPr>
            <p:cNvSpPr/>
            <p:nvPr/>
          </p:nvSpPr>
          <p:spPr>
            <a:xfrm>
              <a:off x="328449" y="166546"/>
              <a:ext cx="2795751" cy="2857163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EFC6CF8-8E15-9D55-C0D7-F653C0C1CEAB}"/>
              </a:ext>
            </a:extLst>
          </p:cNvPr>
          <p:cNvGrpSpPr/>
          <p:nvPr/>
        </p:nvGrpSpPr>
        <p:grpSpPr>
          <a:xfrm>
            <a:off x="1726324" y="233207"/>
            <a:ext cx="9370301" cy="6343188"/>
            <a:chOff x="365760" y="366087"/>
            <a:chExt cx="13326650" cy="90214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E119C4-DD55-AC6A-905C-DC4CCE19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60" y="366087"/>
              <a:ext cx="6593840" cy="90214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71CE396-7930-AE0E-047D-3BE63867BFAD}"/>
                </a:ext>
              </a:extLst>
            </p:cNvPr>
            <p:cNvSpPr/>
            <p:nvPr/>
          </p:nvSpPr>
          <p:spPr>
            <a:xfrm>
              <a:off x="7902067" y="646645"/>
              <a:ext cx="5790343" cy="3243965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txBody>
            <a:bodyPr wrap="square" lIns="64294" tIns="32147" rIns="64294" bIns="32147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0000"/>
                  </a:solidFill>
                </a:rPr>
                <a:t>Solar</a:t>
              </a:r>
            </a:p>
            <a:p>
              <a:pPr algn="ctr"/>
              <a:r>
                <a:rPr lang="en-US" sz="4800" dirty="0">
                  <a:ln/>
                  <a:solidFill>
                    <a:srgbClr val="FF0000"/>
                  </a:solidFill>
                </a:rPr>
                <a:t>(Photic)</a:t>
              </a:r>
              <a:r>
                <a:rPr lang="en-US" sz="4800" b="1" dirty="0">
                  <a:ln/>
                  <a:solidFill>
                    <a:srgbClr val="FF0000"/>
                  </a:solidFill>
                </a:rPr>
                <a:t> Retinopathy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C363953-F5CB-5CA3-30E6-A551EC2FE133}"/>
                </a:ext>
              </a:extLst>
            </p:cNvPr>
            <p:cNvSpPr/>
            <p:nvPr/>
          </p:nvSpPr>
          <p:spPr>
            <a:xfrm>
              <a:off x="8625199" y="4876799"/>
              <a:ext cx="4733194" cy="3243965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txBody>
            <a:bodyPr wrap="none" lIns="64294" tIns="32147" rIns="64294" bIns="32147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0000"/>
                  </a:solidFill>
                </a:rPr>
                <a:t>Permanent</a:t>
              </a:r>
            </a:p>
            <a:p>
              <a:pPr algn="ctr"/>
              <a:r>
                <a:rPr lang="en-US" sz="4800" dirty="0">
                  <a:ln/>
                  <a:solidFill>
                    <a:srgbClr val="FF0000"/>
                  </a:solidFill>
                </a:rPr>
                <a:t>Eye Damage</a:t>
              </a:r>
            </a:p>
            <a:p>
              <a:pPr algn="ctr"/>
              <a:r>
                <a:rPr lang="en-US" sz="4800" b="1" dirty="0">
                  <a:ln/>
                  <a:solidFill>
                    <a:srgbClr val="FF0000"/>
                  </a:solidFill>
                </a:rPr>
                <a:t>(Blind</a:t>
              </a:r>
              <a:r>
                <a:rPr lang="en-US" sz="4800" dirty="0">
                  <a:ln/>
                  <a:solidFill>
                    <a:srgbClr val="FF0000"/>
                  </a:solidFill>
                </a:rPr>
                <a:t>ness)</a:t>
              </a:r>
              <a:endParaRPr lang="en-US" sz="4800" b="1" dirty="0">
                <a:ln/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055F170D-42C4-52D1-725B-E98D9D9B4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5920" y="3180080"/>
              <a:ext cx="4304205" cy="2332513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0259339E-2605-F2F2-5849-E2A624EA0971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4341939" y="6498782"/>
              <a:ext cx="4283260" cy="928836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80998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7040B1-475B-6B4D-31B3-B78B9684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9" y="0"/>
            <a:ext cx="9795641" cy="68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364B9D-1EEE-993A-4E92-39AD26B6C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5531" cy="68816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32B9425-22F5-825A-7DA0-6EABC0BF5218}"/>
              </a:ext>
            </a:extLst>
          </p:cNvPr>
          <p:cNvSpPr/>
          <p:nvPr/>
        </p:nvSpPr>
        <p:spPr>
          <a:xfrm>
            <a:off x="8591562" y="1171193"/>
            <a:ext cx="33581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1"/>
                </a:solidFill>
              </a:rPr>
              <a:t>Solar</a:t>
            </a:r>
          </a:p>
          <a:p>
            <a:pPr algn="ctr"/>
            <a:r>
              <a:rPr lang="en-US" sz="5400" b="1" dirty="0">
                <a:ln/>
                <a:solidFill>
                  <a:schemeClr val="accent1"/>
                </a:solidFill>
              </a:rPr>
              <a:t>Telescope</a:t>
            </a:r>
            <a:endParaRPr lang="en-US" sz="5400" b="1" cap="none" spc="0" dirty="0">
              <a:ln/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531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BA9FF0-95EE-8266-03A0-5AEFC08E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647" y="0"/>
            <a:ext cx="7252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8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01D16F-82A1-E7D1-3216-7C55B679F09A}"/>
              </a:ext>
            </a:extLst>
          </p:cNvPr>
          <p:cNvSpPr/>
          <p:nvPr/>
        </p:nvSpPr>
        <p:spPr>
          <a:xfrm>
            <a:off x="1955090" y="5833289"/>
            <a:ext cx="8281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BLING your solar glasses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B902E6-70B5-016E-9EFF-E6AFBDAA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35" y="114519"/>
            <a:ext cx="6847928" cy="58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8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2A8A5E-AD2F-3E76-E696-14AE2B5A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" y="0"/>
            <a:ext cx="1218256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01D16F-82A1-E7D1-3216-7C55B679F09A}"/>
              </a:ext>
            </a:extLst>
          </p:cNvPr>
          <p:cNvSpPr/>
          <p:nvPr/>
        </p:nvSpPr>
        <p:spPr>
          <a:xfrm>
            <a:off x="3743905" y="0"/>
            <a:ext cx="8438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Pinhole projection viewer</a:t>
            </a:r>
          </a:p>
        </p:txBody>
      </p:sp>
    </p:spTree>
    <p:extLst>
      <p:ext uri="{BB962C8B-B14F-4D97-AF65-F5344CB8AC3E}">
        <p14:creationId xmlns:p14="http://schemas.microsoft.com/office/powerpoint/2010/main" val="393388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79445-3BA4-4CE3-2166-5E17B10C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3" y="2016"/>
            <a:ext cx="9742714" cy="68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ECA49B-BE68-22F0-1E32-66072642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DBE8D-A943-4E6E-01C5-1E47A320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30129" cy="4396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1A35C3-86B0-4180-40D0-9AB72F69C71E}"/>
              </a:ext>
            </a:extLst>
          </p:cNvPr>
          <p:cNvSpPr txBox="1"/>
          <p:nvPr/>
        </p:nvSpPr>
        <p:spPr>
          <a:xfrm>
            <a:off x="8846039" y="1967244"/>
            <a:ext cx="17649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1:59 pm EDT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55D2AE-3582-96F4-293D-DBA4D21C7D79}"/>
              </a:ext>
            </a:extLst>
          </p:cNvPr>
          <p:cNvSpPr txBox="1"/>
          <p:nvPr/>
        </p:nvSpPr>
        <p:spPr>
          <a:xfrm>
            <a:off x="2477801" y="4609072"/>
            <a:ext cx="7174523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2024 eclipse from Philadelphia area</a:t>
            </a:r>
          </a:p>
        </p:txBody>
      </p:sp>
    </p:spTree>
    <p:extLst>
      <p:ext uri="{BB962C8B-B14F-4D97-AF65-F5344CB8AC3E}">
        <p14:creationId xmlns:p14="http://schemas.microsoft.com/office/powerpoint/2010/main" val="7923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AFB311-12E3-6DE4-BB13-7B6B44F4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54" y="505726"/>
            <a:ext cx="9502289" cy="5001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49D1AD-C39F-B177-EE6F-2A3E15A237CA}"/>
              </a:ext>
            </a:extLst>
          </p:cNvPr>
          <p:cNvSpPr/>
          <p:nvPr/>
        </p:nvSpPr>
        <p:spPr>
          <a:xfrm>
            <a:off x="1620807" y="4845699"/>
            <a:ext cx="89503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1"/>
                </a:solidFill>
                <a:effectLst/>
              </a:rPr>
              <a:t>Eclipse on Mars</a:t>
            </a:r>
          </a:p>
        </p:txBody>
      </p:sp>
    </p:spTree>
    <p:extLst>
      <p:ext uri="{BB962C8B-B14F-4D97-AF65-F5344CB8AC3E}">
        <p14:creationId xmlns:p14="http://schemas.microsoft.com/office/powerpoint/2010/main" val="3376615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49D1AD-C39F-B177-EE6F-2A3E15A237CA}"/>
              </a:ext>
            </a:extLst>
          </p:cNvPr>
          <p:cNvSpPr/>
          <p:nvPr/>
        </p:nvSpPr>
        <p:spPr>
          <a:xfrm>
            <a:off x="1620809" y="1536174"/>
            <a:ext cx="895038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1"/>
                </a:solidFill>
                <a:effectLst/>
              </a:rPr>
              <a:t>SOLAR</a:t>
            </a:r>
          </a:p>
          <a:p>
            <a:pPr algn="ctr"/>
            <a:r>
              <a:rPr lang="en-US" sz="8000" b="1" dirty="0">
                <a:ln/>
                <a:solidFill>
                  <a:schemeClr val="accent1"/>
                </a:solidFill>
              </a:rPr>
              <a:t>SCIENCE</a:t>
            </a:r>
          </a:p>
          <a:p>
            <a:pPr algn="ctr"/>
            <a:r>
              <a:rPr lang="en-US" sz="8000" b="1" cap="none" spc="0" dirty="0">
                <a:ln/>
                <a:solidFill>
                  <a:schemeClr val="accent1"/>
                </a:solidFill>
                <a:effectLst/>
              </a:rPr>
              <a:t>(HELIOPHYSICS)</a:t>
            </a:r>
          </a:p>
        </p:txBody>
      </p:sp>
    </p:spTree>
    <p:extLst>
      <p:ext uri="{BB962C8B-B14F-4D97-AF65-F5344CB8AC3E}">
        <p14:creationId xmlns:p14="http://schemas.microsoft.com/office/powerpoint/2010/main" val="250947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17B556-A015-D519-09B0-9536C4476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5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7F3640-4DBC-94F6-19F0-A8BD4123BFAA}"/>
              </a:ext>
            </a:extLst>
          </p:cNvPr>
          <p:cNvSpPr/>
          <p:nvPr/>
        </p:nvSpPr>
        <p:spPr>
          <a:xfrm>
            <a:off x="7748752" y="1348741"/>
            <a:ext cx="32555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Magnetic Field Lines</a:t>
            </a:r>
          </a:p>
        </p:txBody>
      </p:sp>
    </p:spTree>
    <p:extLst>
      <p:ext uri="{BB962C8B-B14F-4D97-AF65-F5344CB8AC3E}">
        <p14:creationId xmlns:p14="http://schemas.microsoft.com/office/powerpoint/2010/main" val="1908065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30C3CC-6ED8-68F8-3CC8-E2687A85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7" y="0"/>
            <a:ext cx="6835219" cy="68352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178090-146F-A162-F16A-26A397820927}"/>
              </a:ext>
            </a:extLst>
          </p:cNvPr>
          <p:cNvSpPr/>
          <p:nvPr/>
        </p:nvSpPr>
        <p:spPr>
          <a:xfrm>
            <a:off x="6919274" y="997134"/>
            <a:ext cx="527272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Prominences imaged with a Hydrogen-alpha 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Earth based telescope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AF3C2422-519F-97F6-CF57-93699387DAEF}"/>
              </a:ext>
            </a:extLst>
          </p:cNvPr>
          <p:cNvCxnSpPr/>
          <p:nvPr/>
        </p:nvCxnSpPr>
        <p:spPr>
          <a:xfrm flipH="1" flipV="1">
            <a:off x="5752212" y="839972"/>
            <a:ext cx="1711842" cy="6166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1717EEC-A821-B7D7-00E7-69EAD188B175}"/>
              </a:ext>
            </a:extLst>
          </p:cNvPr>
          <p:cNvCxnSpPr>
            <a:cxnSpLocks/>
          </p:cNvCxnSpPr>
          <p:nvPr/>
        </p:nvCxnSpPr>
        <p:spPr>
          <a:xfrm flipH="1">
            <a:off x="6719777" y="1613822"/>
            <a:ext cx="744277" cy="173543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75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F500E6-C4A5-E4DB-582B-4ADCD7032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611" y="2039006"/>
            <a:ext cx="5714019" cy="4293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5508F5-12AE-1BE1-D35C-0AB5167A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40" y="0"/>
            <a:ext cx="685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226D97-199E-B42B-FB47-6447EFD398EE}"/>
              </a:ext>
            </a:extLst>
          </p:cNvPr>
          <p:cNvSpPr/>
          <p:nvPr/>
        </p:nvSpPr>
        <p:spPr>
          <a:xfrm>
            <a:off x="7444073" y="141890"/>
            <a:ext cx="32015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Solar Filament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1B38BA2-FBB1-ACF3-1BED-FBFDD38C1EAB}"/>
              </a:ext>
            </a:extLst>
          </p:cNvPr>
          <p:cNvCxnSpPr/>
          <p:nvPr/>
        </p:nvCxnSpPr>
        <p:spPr>
          <a:xfrm flipH="1">
            <a:off x="4719145" y="903890"/>
            <a:ext cx="2923691" cy="353147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71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test_1024_0171">
            <a:hlinkClick r:id="" action="ppaction://media"/>
            <a:extLst>
              <a:ext uri="{FF2B5EF4-FFF2-40B4-BE49-F238E27FC236}">
                <a16:creationId xmlns:a16="http://schemas.microsoft.com/office/drawing/2014/main" xmlns="" id="{45A972F5-3FC9-7B12-D0B3-15DFBEC23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2102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863837-0ACC-6FBC-B411-C6D7EFCB7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19" y="0"/>
            <a:ext cx="8789972" cy="49443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D5CA0B-615D-E9FF-559B-73F9F61F328A}"/>
              </a:ext>
            </a:extLst>
          </p:cNvPr>
          <p:cNvSpPr/>
          <p:nvPr/>
        </p:nvSpPr>
        <p:spPr>
          <a:xfrm>
            <a:off x="556795" y="5047155"/>
            <a:ext cx="110784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Solar Prominences and Filaments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can occur anytime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5938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BA2DBB-B3CE-B482-5091-EC16ED7B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86"/>
            <a:ext cx="8497385" cy="6894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2551F7-2267-D03F-76B1-867BB3401F5F}"/>
              </a:ext>
            </a:extLst>
          </p:cNvPr>
          <p:cNvSpPr/>
          <p:nvPr/>
        </p:nvSpPr>
        <p:spPr>
          <a:xfrm>
            <a:off x="8584552" y="1300189"/>
            <a:ext cx="367708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Sunspots</a:t>
            </a:r>
          </a:p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Solar magnetic storms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017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52D7AA-68E6-E95D-BE2A-878EB0A6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40" y="0"/>
            <a:ext cx="9089719" cy="72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723E25-CB7C-A9C9-EC27-45B89729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" y="-324770"/>
            <a:ext cx="11971283" cy="71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1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CE6105-BE55-BE39-1D6A-52EDF75E4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6" y="146999"/>
            <a:ext cx="8471337" cy="6632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42516D-2523-DFFB-D135-B60937BC0CF8}"/>
              </a:ext>
            </a:extLst>
          </p:cNvPr>
          <p:cNvSpPr/>
          <p:nvPr/>
        </p:nvSpPr>
        <p:spPr>
          <a:xfrm>
            <a:off x="8532397" y="3913266"/>
            <a:ext cx="33232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Solar Flare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FA6837D-19A6-9BD3-EA18-0680905D8EB0}"/>
              </a:ext>
            </a:extLst>
          </p:cNvPr>
          <p:cNvCxnSpPr>
            <a:cxnSpLocks/>
          </p:cNvCxnSpPr>
          <p:nvPr/>
        </p:nvCxnSpPr>
        <p:spPr>
          <a:xfrm flipH="1" flipV="1">
            <a:off x="3105807" y="3048000"/>
            <a:ext cx="5980386" cy="174242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330C6B-B5FB-7063-6B06-FD723D3AF5A1}"/>
              </a:ext>
            </a:extLst>
          </p:cNvPr>
          <p:cNvSpPr/>
          <p:nvPr/>
        </p:nvSpPr>
        <p:spPr>
          <a:xfrm>
            <a:off x="8628993" y="518424"/>
            <a:ext cx="3504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Plasma eruption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BB20A6D-465D-9A61-1ACA-24BFB23AAAD8}"/>
              </a:ext>
            </a:extLst>
          </p:cNvPr>
          <p:cNvCxnSpPr/>
          <p:nvPr/>
        </p:nvCxnSpPr>
        <p:spPr>
          <a:xfrm flipH="1">
            <a:off x="1954924" y="1187669"/>
            <a:ext cx="6989379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103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A42BE0-5820-85DB-0AD2-3AA8D262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847027" cy="68470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89CA67-22C3-A948-215E-FAF03310BBED}"/>
              </a:ext>
            </a:extLst>
          </p:cNvPr>
          <p:cNvSpPr/>
          <p:nvPr/>
        </p:nvSpPr>
        <p:spPr>
          <a:xfrm>
            <a:off x="7743527" y="1001900"/>
            <a:ext cx="356560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X class solar flares are the most energetic type</a:t>
            </a:r>
          </a:p>
        </p:txBody>
      </p:sp>
    </p:spTree>
    <p:extLst>
      <p:ext uri="{BB962C8B-B14F-4D97-AF65-F5344CB8AC3E}">
        <p14:creationId xmlns:p14="http://schemas.microsoft.com/office/powerpoint/2010/main" val="3716970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0D5DB-01E9-1392-F753-19BAD5715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5070" cy="689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FBFC6F-D5EB-9CFE-6694-B7CD053F3A74}"/>
              </a:ext>
            </a:extLst>
          </p:cNvPr>
          <p:cNvSpPr txBox="1"/>
          <p:nvPr/>
        </p:nvSpPr>
        <p:spPr>
          <a:xfrm>
            <a:off x="7302225" y="6165502"/>
            <a:ext cx="45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SDO, GOES</a:t>
            </a:r>
          </a:p>
          <a:p>
            <a:r>
              <a:rPr lang="en-US" dirty="0"/>
              <a:t>304,171,193,131nm UV Filters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8CA17B-5778-39EF-ACED-4F7EF390E3AF}"/>
              </a:ext>
            </a:extLst>
          </p:cNvPr>
          <p:cNvSpPr/>
          <p:nvPr/>
        </p:nvSpPr>
        <p:spPr>
          <a:xfrm>
            <a:off x="7089058" y="1720840"/>
            <a:ext cx="502237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X </a:t>
            </a:r>
            <a:r>
              <a:rPr lang="en-US" sz="5400" b="1" dirty="0">
                <a:ln/>
                <a:solidFill>
                  <a:schemeClr val="accent3"/>
                </a:solidFill>
              </a:rPr>
              <a:t>C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lass Flare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5-6 Aug 2023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4 different wavelengths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4585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06B88C-3041-5C4D-DFA3-0B467EF3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1" y="-33780"/>
            <a:ext cx="6837248" cy="69092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18294C-C036-7F76-6ED1-A7A1668537FB}"/>
              </a:ext>
            </a:extLst>
          </p:cNvPr>
          <p:cNvSpPr/>
          <p:nvPr/>
        </p:nvSpPr>
        <p:spPr>
          <a:xfrm>
            <a:off x="7727562" y="2128167"/>
            <a:ext cx="35068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Coronal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Mass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Ejection</a:t>
            </a:r>
          </a:p>
        </p:txBody>
      </p:sp>
    </p:spTree>
    <p:extLst>
      <p:ext uri="{BB962C8B-B14F-4D97-AF65-F5344CB8AC3E}">
        <p14:creationId xmlns:p14="http://schemas.microsoft.com/office/powerpoint/2010/main" val="816701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254FC1-FB6A-61FB-894A-2DFEDC32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75641" cy="78634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C29D17-9EA0-C8A7-CA30-18F0253EDDAE}"/>
              </a:ext>
            </a:extLst>
          </p:cNvPr>
          <p:cNvSpPr/>
          <p:nvPr/>
        </p:nvSpPr>
        <p:spPr>
          <a:xfrm flipH="1">
            <a:off x="11326537" y="889843"/>
            <a:ext cx="92979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AURORA</a:t>
            </a:r>
          </a:p>
        </p:txBody>
      </p:sp>
    </p:spTree>
    <p:extLst>
      <p:ext uri="{BB962C8B-B14F-4D97-AF65-F5344CB8AC3E}">
        <p14:creationId xmlns:p14="http://schemas.microsoft.com/office/powerpoint/2010/main" val="69075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4B43BC-7DC3-1DE4-7D81-7D9C2F968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72"/>
            <a:ext cx="67000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40C74D-D0E7-BE94-3037-7489CA902EF1}"/>
              </a:ext>
            </a:extLst>
          </p:cNvPr>
          <p:cNvSpPr/>
          <p:nvPr/>
        </p:nvSpPr>
        <p:spPr>
          <a:xfrm>
            <a:off x="6908642" y="5433222"/>
            <a:ext cx="5080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Nuclear Fusion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9F0319-4B80-9A34-AF12-836FC93D9A18}"/>
              </a:ext>
            </a:extLst>
          </p:cNvPr>
          <p:cNvSpPr/>
          <p:nvPr/>
        </p:nvSpPr>
        <p:spPr>
          <a:xfrm>
            <a:off x="6337661" y="3570844"/>
            <a:ext cx="62221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“Surface” where light escapes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F33A24-4AC4-0666-32F3-4BFDB5E32052}"/>
              </a:ext>
            </a:extLst>
          </p:cNvPr>
          <p:cNvSpPr/>
          <p:nvPr/>
        </p:nvSpPr>
        <p:spPr>
          <a:xfrm>
            <a:off x="6799926" y="46472"/>
            <a:ext cx="529767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Atmosphere where electrons are free to move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A9D667-1BE5-F925-F9C0-513562E3D5E6}"/>
              </a:ext>
            </a:extLst>
          </p:cNvPr>
          <p:cNvCxnSpPr>
            <a:cxnSpLocks/>
          </p:cNvCxnSpPr>
          <p:nvPr/>
        </p:nvCxnSpPr>
        <p:spPr>
          <a:xfrm flipH="1" flipV="1">
            <a:off x="4984511" y="1457540"/>
            <a:ext cx="2283392" cy="333586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0353AFC-8C6A-8E3F-ADB1-614F6AB82258}"/>
              </a:ext>
            </a:extLst>
          </p:cNvPr>
          <p:cNvCxnSpPr>
            <a:cxnSpLocks/>
          </p:cNvCxnSpPr>
          <p:nvPr/>
        </p:nvCxnSpPr>
        <p:spPr>
          <a:xfrm flipH="1">
            <a:off x="4984511" y="462958"/>
            <a:ext cx="2525053" cy="47687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D9BD8D3-E64D-9DCC-2D36-091071182E3D}"/>
              </a:ext>
            </a:extLst>
          </p:cNvPr>
          <p:cNvCxnSpPr>
            <a:cxnSpLocks/>
          </p:cNvCxnSpPr>
          <p:nvPr/>
        </p:nvCxnSpPr>
        <p:spPr>
          <a:xfrm flipH="1" flipV="1">
            <a:off x="4131988" y="3948125"/>
            <a:ext cx="2852006" cy="197003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6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FDF121-A585-4AC8-768D-12BA9AF8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4"/>
            <a:ext cx="9984828" cy="68421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395B11-B55F-C480-1455-97A7965CA862}"/>
              </a:ext>
            </a:extLst>
          </p:cNvPr>
          <p:cNvSpPr/>
          <p:nvPr/>
        </p:nvSpPr>
        <p:spPr>
          <a:xfrm>
            <a:off x="8057406" y="335845"/>
            <a:ext cx="3513270" cy="92333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CORONA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4B0187-920B-A3E0-1F11-785B1DB27C2C}"/>
              </a:ext>
            </a:extLst>
          </p:cNvPr>
          <p:cNvSpPr/>
          <p:nvPr/>
        </p:nvSpPr>
        <p:spPr>
          <a:xfrm>
            <a:off x="9814041" y="2536161"/>
            <a:ext cx="248850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Only visible during eclipses</a:t>
            </a:r>
          </a:p>
        </p:txBody>
      </p:sp>
    </p:spTree>
    <p:extLst>
      <p:ext uri="{BB962C8B-B14F-4D97-AF65-F5344CB8AC3E}">
        <p14:creationId xmlns:p14="http://schemas.microsoft.com/office/powerpoint/2010/main" val="127048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E7ADC5-F2B1-588D-286F-E6210AB0C60D}"/>
              </a:ext>
            </a:extLst>
          </p:cNvPr>
          <p:cNvSpPr/>
          <p:nvPr/>
        </p:nvSpPr>
        <p:spPr>
          <a:xfrm>
            <a:off x="2808881" y="456878"/>
            <a:ext cx="657423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3"/>
                </a:solidFill>
                <a:effectLst/>
              </a:rPr>
              <a:t>SPEAKING </a:t>
            </a:r>
          </a:p>
          <a:p>
            <a:pPr algn="ctr"/>
            <a:r>
              <a:rPr lang="en-US" sz="8800" b="1" dirty="0">
                <a:ln/>
                <a:solidFill>
                  <a:schemeClr val="accent3"/>
                </a:solidFill>
              </a:rPr>
              <a:t>OF</a:t>
            </a:r>
          </a:p>
          <a:p>
            <a:pPr algn="ctr"/>
            <a:r>
              <a:rPr lang="en-US" sz="8800" b="1" cap="none" spc="0" dirty="0">
                <a:ln/>
                <a:solidFill>
                  <a:schemeClr val="accent3"/>
                </a:solidFill>
                <a:effectLst/>
              </a:rPr>
              <a:t>ECLIPSES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81B2E8-CF8D-4B2E-505B-A5B5CB98DD39}"/>
              </a:ext>
            </a:extLst>
          </p:cNvPr>
          <p:cNvSpPr/>
          <p:nvPr/>
        </p:nvSpPr>
        <p:spPr>
          <a:xfrm>
            <a:off x="2563429" y="5011847"/>
            <a:ext cx="7065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Monday 8 April, 2024 </a:t>
            </a:r>
          </a:p>
        </p:txBody>
      </p:sp>
    </p:spTree>
    <p:extLst>
      <p:ext uri="{BB962C8B-B14F-4D97-AF65-F5344CB8AC3E}">
        <p14:creationId xmlns:p14="http://schemas.microsoft.com/office/powerpoint/2010/main" val="332227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48A0882-69F5-8557-95CE-31784C052DA9}"/>
              </a:ext>
            </a:extLst>
          </p:cNvPr>
          <p:cNvGrpSpPr/>
          <p:nvPr/>
        </p:nvGrpSpPr>
        <p:grpSpPr>
          <a:xfrm>
            <a:off x="380182" y="0"/>
            <a:ext cx="11218985" cy="7062207"/>
            <a:chOff x="380182" y="0"/>
            <a:chExt cx="11218985" cy="70622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64516CF-EFB9-F062-AAED-9AC0A0BB0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182" y="0"/>
              <a:ext cx="11218985" cy="7062207"/>
            </a:xfrm>
            <a:prstGeom prst="rect">
              <a:avLst/>
            </a:prstGeom>
          </p:spPr>
        </p:pic>
        <p:sp>
          <p:nvSpPr>
            <p:cNvPr id="2" name="5-Point Star 1">
              <a:extLst>
                <a:ext uri="{FF2B5EF4-FFF2-40B4-BE49-F238E27FC236}">
                  <a16:creationId xmlns:a16="http://schemas.microsoft.com/office/drawing/2014/main" xmlns="" id="{0DEABF1D-B23A-9904-2A65-2077E6F0AD51}"/>
                </a:ext>
              </a:extLst>
            </p:cNvPr>
            <p:cNvSpPr/>
            <p:nvPr/>
          </p:nvSpPr>
          <p:spPr>
            <a:xfrm>
              <a:off x="8176437" y="3168503"/>
              <a:ext cx="361507" cy="340241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E456A7F-3FB8-C9DB-C9A4-8E8E77C19317}"/>
                </a:ext>
              </a:extLst>
            </p:cNvPr>
            <p:cNvSpPr txBox="1"/>
            <p:nvPr/>
          </p:nvSpPr>
          <p:spPr>
            <a:xfrm>
              <a:off x="9154633" y="3583172"/>
              <a:ext cx="1447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 Are Here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B39B9123-8C82-1C70-715F-CF43C6E27B85}"/>
                </a:ext>
              </a:extLst>
            </p:cNvPr>
            <p:cNvCxnSpPr>
              <a:stCxn id="3" idx="1"/>
            </p:cNvCxnSpPr>
            <p:nvPr/>
          </p:nvCxnSpPr>
          <p:spPr>
            <a:xfrm flipH="1" flipV="1">
              <a:off x="8537944" y="3429000"/>
              <a:ext cx="616689" cy="3388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43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8DA5E1-6240-D76C-B17C-FC5A42F0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D50EA4-4632-DB3D-4E78-C5F3EC3BF5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092" y="356"/>
            <a:ext cx="8639908" cy="68576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89052E-B17B-4776-9900-3FF711EFF654}"/>
              </a:ext>
            </a:extLst>
          </p:cNvPr>
          <p:cNvSpPr/>
          <p:nvPr/>
        </p:nvSpPr>
        <p:spPr>
          <a:xfrm>
            <a:off x="-174092" y="0"/>
            <a:ext cx="3884575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Total Eclipse</a:t>
            </a:r>
          </a:p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Moon is closer to Earth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Mon Apr 8</a:t>
            </a:r>
          </a:p>
        </p:txBody>
      </p:sp>
    </p:spTree>
    <p:extLst>
      <p:ext uri="{BB962C8B-B14F-4D97-AF65-F5344CB8AC3E}">
        <p14:creationId xmlns:p14="http://schemas.microsoft.com/office/powerpoint/2010/main" val="91638033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{42824AEA-370B-3B4C-9FA1-0007CA46EC88}tf10001120</Template>
  <TotalTime>830</TotalTime>
  <Words>174</Words>
  <Application>Microsoft Macintosh PowerPoint</Application>
  <PresentationFormat>Custom</PresentationFormat>
  <Paragraphs>63</Paragraphs>
  <Slides>38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Rodger Kennedy</dc:creator>
  <cp:lastModifiedBy>Microsoft Office User</cp:lastModifiedBy>
  <cp:revision>56</cp:revision>
  <dcterms:created xsi:type="dcterms:W3CDTF">2023-02-07T21:49:25Z</dcterms:created>
  <dcterms:modified xsi:type="dcterms:W3CDTF">2024-04-09T15:25:10Z</dcterms:modified>
</cp:coreProperties>
</file>